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9" r:id="rId2"/>
    <p:sldId id="257" r:id="rId3"/>
    <p:sldId id="270" r:id="rId4"/>
    <p:sldId id="258" r:id="rId5"/>
    <p:sldId id="273" r:id="rId6"/>
    <p:sldId id="274" r:id="rId7"/>
    <p:sldId id="275" r:id="rId8"/>
    <p:sldId id="283" r:id="rId9"/>
    <p:sldId id="259" r:id="rId10"/>
    <p:sldId id="264" r:id="rId11"/>
    <p:sldId id="276" r:id="rId12"/>
    <p:sldId id="280" r:id="rId13"/>
    <p:sldId id="282" r:id="rId14"/>
    <p:sldId id="281" r:id="rId15"/>
    <p:sldId id="260" r:id="rId16"/>
    <p:sldId id="266" r:id="rId17"/>
    <p:sldId id="285" r:id="rId18"/>
    <p:sldId id="261" r:id="rId19"/>
    <p:sldId id="284" r:id="rId20"/>
    <p:sldId id="286" r:id="rId21"/>
    <p:sldId id="267" r:id="rId22"/>
    <p:sldId id="263" r:id="rId23"/>
    <p:sldId id="268" r:id="rId24"/>
    <p:sldId id="290" r:id="rId25"/>
    <p:sldId id="265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772"/>
    <p:restoredTop sz="70827"/>
  </p:normalViewPr>
  <p:slideViewPr>
    <p:cSldViewPr snapToGrid="0" snapToObjects="1">
      <p:cViewPr varScale="1">
        <p:scale>
          <a:sx n="65" d="100"/>
          <a:sy n="65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A4CA-5FC8-B74F-BECE-360997FE80D3}" type="datetimeFigureOut">
              <a:rPr lang="en-CL" smtClean="0"/>
              <a:t>4/16/21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A31A-97C6-9949-B911-41ECA37AF1AC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0961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3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94336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cuando el nombre de la columna es la misma podemos no ponerlo. esto aparecerá en la consola.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12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9934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cuando el nombre de la columna es la misma podemos no ponerlo. esto aparecerá en la consola.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13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06490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cuando el nombre de la columna es la misma podemos no ponerlo. esto aparecerá en la consola.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14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9663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4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9547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5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613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6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91747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7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8587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8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5934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porquè es importante, cuándo es importante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9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7367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cuando el nombre de la columna es la misma podemos no ponerlo. esto aparecerá en la consola.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10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51528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cuando el nombre de la columna es la misma podemos no ponerlo. esto aparecerá en la consola.</a:t>
            </a:r>
          </a:p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A31A-97C6-9949-B911-41ECA37AF1AC}" type="slidenum">
              <a:rPr lang="en-CL" smtClean="0"/>
              <a:t>11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7913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2974-E883-3F43-8A57-D61FE7736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40F4A-A585-9F47-8D99-B2E5A0469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25394-F1B2-5640-9E78-9EEE69F8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23B5D-374B-7C47-952C-3F0C49B1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B090D-7B44-D348-8F32-CB61D585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812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A0EF-7777-644B-B00C-B4ECEE89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0857-7737-084B-9464-63D97F86C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D6F0-F470-FE4C-94BD-5668B52E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75B02-86C6-3944-9807-31E586A8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87788-99BA-B64A-9149-D1D93E63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853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1B96C-58F6-6642-9F58-0397964F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7DDE1-348F-E240-BE8D-D791254AC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EC3FF-8312-9E4D-912E-765A7834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3BCC9-F346-C54C-851F-B280BDBC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FF1C3-22C8-8346-A664-BB40D41A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8984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BA82-007C-7842-8D90-28EE6024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3B2B-6260-5E42-89E4-BC9D011A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F74A0-22EF-C145-8A05-841A58C0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DE9-5018-DB4E-808E-189AFE50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24C99-22D0-5644-BC0C-F6120F4C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9226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887-CF9A-6B4D-8964-EB1F69EE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3E5DF-AF4F-AC47-9804-4407D5CC3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94F65-55E6-A24C-83E3-05825BFB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B871-D75A-174B-AD19-E3D3C353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33513-EDE6-374A-9A4B-4E271C49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6315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8AFF-234E-4B4A-A8E6-B806810D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92BD-8762-3C4B-B36D-52EF7432D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DB2CE-0DA6-3241-9453-EFF9C6297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054B3-B4FC-544B-BB3A-D07698A7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3BB9C-A90F-2347-85D1-23B46168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C7CD9-87B4-3A44-8596-B1E30625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5607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6B3D-D766-1144-ACD6-D4DB9F14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A8495-1657-394D-B662-48F6DEA2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4E93A-AA9B-014F-8F02-C4FB5169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53662-FA6E-5746-B286-76A1BF23D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C181A-BEAF-A444-A6E0-902245469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42640-2D96-A54E-A893-4FFED615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7F6F7-9410-BB43-BB0B-1A3B6572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58299-CCF0-EF48-8DE2-4ADE7556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82928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7C40-83F2-124E-A912-D43C95C2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F1E74-B763-B342-AEE9-F0700A89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B56AC-2088-6E4D-95A1-F7975F99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44A2E-4CEC-2F4A-BD65-88B398C2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3696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5259A-7E74-B34D-A02E-AD22262E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C32E7-C218-1641-8490-82B9A948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809D5-C73F-6742-AE63-D010B13E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566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D1D8-E126-754E-A545-F495199C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8802-05EF-2D4D-86F8-8C501814A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37E-F8A4-AD4D-89A9-DC1062D7B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26F3-A10F-A14A-AE77-649BCDC2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0B0BB-7E2F-724D-9484-0214311A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F7884-A79D-7E48-80D4-6ACE111E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5581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A430-D05F-A049-A12C-71DBE4FA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CCA7F-C400-A046-A4C6-74FD82DFD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C3EF5-0CDD-444E-845F-FB900C9FC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12CE4-0DE7-5540-8EDE-5C826AB2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A2027-D82F-B54B-9AF3-21AB5FAC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DE5AA-8A1D-CB42-879B-4FE48D01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3111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D5B9A-225F-5E44-9DC5-08CEC91B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46861-A90E-644F-93FF-5ADE2AF4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9C085-107D-BF4D-BB75-CAFE57DFD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CCFA-B94A-6A47-9FA6-314EA728AA65}" type="datetimeFigureOut">
              <a:rPr lang="en-CL" smtClean="0"/>
              <a:t>4/16/21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55093-0BC8-E34F-B9CC-EF96A2B12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90D48-8641-CC46-9F3E-B89EE7BD2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16B0E-C0C6-9640-AEE7-ADAAC5B9B6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7094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C75D1-EBF2-8A47-AE8A-02E0A6C24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en-CL" sz="4000" b="1" dirty="0">
                <a:solidFill>
                  <a:schemeClr val="tx2"/>
                </a:solidFill>
                <a:latin typeface="Chalkboard SE" panose="03050602040202020205" pitchFamily="66" charset="77"/>
                <a:cs typeface="Aharoni" panose="020F0502020204030204" pitchFamily="34" charset="0"/>
              </a:rPr>
              <a:t>Manejando tablas con R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11B9762-0F3F-9E42-9D5C-74F7F55E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1"/>
          <a:stretch/>
        </p:blipFill>
        <p:spPr>
          <a:xfrm>
            <a:off x="-1" y="-133886"/>
            <a:ext cx="12285957" cy="436875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A0471A2-A345-054A-AACC-1EF076F09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CL" sz="2000" dirty="0">
                <a:solidFill>
                  <a:schemeClr val="tx2"/>
                </a:solidFill>
              </a:rPr>
              <a:t>Presentadora: Javiera Riffo (jariffo@uc.cl)</a:t>
            </a:r>
          </a:p>
        </p:txBody>
      </p:sp>
    </p:spTree>
    <p:extLst>
      <p:ext uri="{BB962C8B-B14F-4D97-AF65-F5344CB8AC3E}">
        <p14:creationId xmlns:p14="http://schemas.microsoft.com/office/powerpoint/2010/main" val="42891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JOIN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AC5D367-699A-4845-B9FA-F85EE7C4B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1807" y="2012275"/>
            <a:ext cx="5290194" cy="3777269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75BA4E-EBA5-DB47-B882-E209E4764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2507885"/>
            <a:ext cx="5877870" cy="3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 fontScale="90000"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INNER JOIN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E60BEFC-AA5D-4D4F-BC3D-A54362DB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18" y="1335306"/>
            <a:ext cx="5107782" cy="510778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04D5F9-AF0A-1044-88EC-2CC9DE5C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7" y="6007023"/>
            <a:ext cx="10329862" cy="74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inner_join</a:t>
            </a:r>
            <a:r>
              <a:rPr lang="en-US" b="1" dirty="0"/>
              <a:t> </a:t>
            </a:r>
            <a:r>
              <a:rPr lang="en-US" dirty="0"/>
              <a:t>: solo </a:t>
            </a:r>
            <a:r>
              <a:rPr lang="en-US" dirty="0" err="1"/>
              <a:t>mantiene</a:t>
            </a:r>
            <a:r>
              <a:rPr lang="en-US" dirty="0"/>
              <a:t> las </a:t>
            </a:r>
            <a:r>
              <a:rPr lang="en-US" dirty="0" err="1"/>
              <a:t>filas</a:t>
            </a:r>
            <a:r>
              <a:rPr lang="en-US" dirty="0"/>
              <a:t> que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ambas bases de </a:t>
            </a:r>
            <a:r>
              <a:rPr lang="en-US" dirty="0" err="1"/>
              <a:t>datos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DF15FB6-F7BF-2846-B978-5E145DD9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2216529"/>
            <a:ext cx="3954722" cy="27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9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 fontScale="90000"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RIGHT JOIN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04D5F9-AF0A-1044-88EC-2CC9DE5C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7" y="6007023"/>
            <a:ext cx="10329862" cy="74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right_join</a:t>
            </a:r>
            <a:r>
              <a:rPr lang="en-US" b="1" dirty="0"/>
              <a:t> </a:t>
            </a:r>
            <a:r>
              <a:rPr lang="en-US" dirty="0"/>
              <a:t>: </a:t>
            </a:r>
            <a:r>
              <a:rPr lang="en-US" dirty="0" err="1"/>
              <a:t>prioriza</a:t>
            </a:r>
            <a:r>
              <a:rPr lang="en-US" dirty="0"/>
              <a:t> la base de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a la </a:t>
            </a:r>
            <a:r>
              <a:rPr lang="en-US" dirty="0" err="1"/>
              <a:t>derecha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4BCFAA6-FC1D-D74D-996D-A4DC256B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08" y="1261530"/>
            <a:ext cx="4789817" cy="478981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F9C6551-FBD7-F544-A3D8-A4AC9F06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88" y="2605345"/>
            <a:ext cx="5063712" cy="23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LEFT JOIN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04D5F9-AF0A-1044-88EC-2CC9DE5C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7" y="6007023"/>
            <a:ext cx="10329862" cy="74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left_join</a:t>
            </a:r>
            <a:r>
              <a:rPr lang="en-US" b="1" dirty="0"/>
              <a:t> : </a:t>
            </a:r>
            <a:r>
              <a:rPr lang="en-US" dirty="0" err="1"/>
              <a:t>prioriza</a:t>
            </a:r>
            <a:r>
              <a:rPr lang="en-US" dirty="0"/>
              <a:t> la base de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a la </a:t>
            </a:r>
            <a:r>
              <a:rPr lang="en-US" dirty="0" err="1"/>
              <a:t>izquierda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F7DC-FDF9-1F46-9274-CBD031BE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00" y="1447075"/>
            <a:ext cx="4559948" cy="455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512FE0D-D5A4-AA4B-9F19-E23428AE8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53" y="2500454"/>
            <a:ext cx="5558157" cy="22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0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FULL JOIN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04D5F9-AF0A-1044-88EC-2CC9DE5CC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7" y="6007023"/>
            <a:ext cx="10329862" cy="74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full_join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filas</a:t>
            </a:r>
            <a:endParaRPr lang="en-US" dirty="0"/>
          </a:p>
        </p:txBody>
      </p:sp>
      <p:pic>
        <p:nvPicPr>
          <p:cNvPr id="6" name="Picture 5" descr="A picture containing Teams&#10;&#10;Description automatically generated">
            <a:extLst>
              <a:ext uri="{FF2B5EF4-FFF2-40B4-BE49-F238E27FC236}">
                <a16:creationId xmlns:a16="http://schemas.microsoft.com/office/drawing/2014/main" id="{6C4CD46D-3952-6B41-A955-CF710BFA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24" y="1587910"/>
            <a:ext cx="5063306" cy="506330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F29005C-7C99-564E-A32C-D75106CD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2330919"/>
            <a:ext cx="4475093" cy="26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>
            <a:normAutofit/>
          </a:bodyPr>
          <a:lstStyle/>
          <a:p>
            <a:r>
              <a:rPr lang="en-CL" dirty="0">
                <a:latin typeface="Chalkboard SE" panose="03050602040202020205" pitchFamily="66" charset="77"/>
              </a:rPr>
              <a:t>Principales Comandos: DPLYR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A5AD-E177-C249-9E01-D3790EC5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7" y="3108959"/>
            <a:ext cx="9450100" cy="18620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L" sz="4800" dirty="0">
                <a:latin typeface="Chalkboard SE" panose="03050602040202020205" pitchFamily="66" charset="77"/>
              </a:rPr>
              <a:t>Repasemos lo visto hasta el momento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851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90A0D-1B82-9847-9AEC-31E889764FCD}"/>
              </a:ext>
            </a:extLst>
          </p:cNvPr>
          <p:cNvSpPr txBox="1"/>
          <p:nvPr/>
        </p:nvSpPr>
        <p:spPr>
          <a:xfrm>
            <a:off x="1023937" y="1998133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3200" dirty="0">
                <a:latin typeface="Chalkboard SE" panose="03050602040202020205" pitchFamily="66" charset="77"/>
              </a:rPr>
              <a:t>Sets</a:t>
            </a:r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0B55FDE-350F-504F-8D1D-C27F7058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15" y="1998133"/>
            <a:ext cx="8009684" cy="425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90A0D-1B82-9847-9AEC-31E889764FCD}"/>
              </a:ext>
            </a:extLst>
          </p:cNvPr>
          <p:cNvSpPr txBox="1"/>
          <p:nvPr/>
        </p:nvSpPr>
        <p:spPr>
          <a:xfrm>
            <a:off x="1023937" y="1998133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3200" dirty="0">
                <a:latin typeface="Chalkboard SE" panose="03050602040202020205" pitchFamily="66" charset="77"/>
              </a:rPr>
              <a:t>Sets</a:t>
            </a:r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0B55FDE-350F-504F-8D1D-C27F7058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15" y="1998133"/>
            <a:ext cx="8009684" cy="4253811"/>
          </a:xfrm>
          <a:prstGeom prst="rect">
            <a:avLst/>
          </a:prstGeom>
          <a:ln w="635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4F5B2-D455-A049-BB0E-FECB02A2E3CF}"/>
              </a:ext>
            </a:extLst>
          </p:cNvPr>
          <p:cNvSpPr/>
          <p:nvPr/>
        </p:nvSpPr>
        <p:spPr>
          <a:xfrm>
            <a:off x="2743200" y="2566051"/>
            <a:ext cx="1111624" cy="3405516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0BA9C-FB4C-6D47-AD18-2BCA605D9F01}"/>
              </a:ext>
            </a:extLst>
          </p:cNvPr>
          <p:cNvSpPr/>
          <p:nvPr/>
        </p:nvSpPr>
        <p:spPr>
          <a:xfrm>
            <a:off x="8166847" y="2566051"/>
            <a:ext cx="1111624" cy="3405516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607C1B-9C7B-0545-9861-A68D4198B349}"/>
              </a:ext>
            </a:extLst>
          </p:cNvPr>
          <p:cNvSpPr/>
          <p:nvPr/>
        </p:nvSpPr>
        <p:spPr>
          <a:xfrm>
            <a:off x="1038223" y="3313842"/>
            <a:ext cx="914400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latin typeface="Chalkboard SE" panose="03050602040202020205" pitchFamily="66" charset="77"/>
              </a:rPr>
              <a:t>CLAVE</a:t>
            </a:r>
          </a:p>
        </p:txBody>
      </p:sp>
    </p:spTree>
    <p:extLst>
      <p:ext uri="{BB962C8B-B14F-4D97-AF65-F5344CB8AC3E}">
        <p14:creationId xmlns:p14="http://schemas.microsoft.com/office/powerpoint/2010/main" val="198829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935" y="386694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pic>
        <p:nvPicPr>
          <p:cNvPr id="7" name="Picture 6" descr="A picture containing building, mosque, place of worship&#10;&#10;Description automatically generated">
            <a:extLst>
              <a:ext uri="{FF2B5EF4-FFF2-40B4-BE49-F238E27FC236}">
                <a16:creationId xmlns:a16="http://schemas.microsoft.com/office/drawing/2014/main" id="{779F92D9-46CA-A642-8F21-D23D5AD5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582" y="3265394"/>
            <a:ext cx="2195941" cy="15957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6583BC70-5CFC-1947-8B11-65C63646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090862"/>
            <a:ext cx="8400645" cy="39909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CD7A57-A844-9A4E-BB67-9A34062F8212}"/>
              </a:ext>
            </a:extLst>
          </p:cNvPr>
          <p:cNvSpPr/>
          <p:nvPr/>
        </p:nvSpPr>
        <p:spPr>
          <a:xfrm>
            <a:off x="838200" y="3101788"/>
            <a:ext cx="8586382" cy="327212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23945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6583BC70-5CFC-1947-8B11-65C63646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090862"/>
            <a:ext cx="8400645" cy="3990961"/>
          </a:xfrm>
          <a:prstGeom prst="rect">
            <a:avLst/>
          </a:prstGeom>
        </p:spPr>
      </p:pic>
      <p:pic>
        <p:nvPicPr>
          <p:cNvPr id="13" name="Picture 12" descr="A picture containing toy, several&#10;&#10;Description automatically generated">
            <a:extLst>
              <a:ext uri="{FF2B5EF4-FFF2-40B4-BE49-F238E27FC236}">
                <a16:creationId xmlns:a16="http://schemas.microsoft.com/office/drawing/2014/main" id="{463B494E-6794-9D46-B6B5-E0FF9F34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624" y="2893862"/>
            <a:ext cx="1498175" cy="2456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DD50ED-16EB-E446-92A1-59EA730D6CDF}"/>
              </a:ext>
            </a:extLst>
          </p:cNvPr>
          <p:cNvSpPr/>
          <p:nvPr/>
        </p:nvSpPr>
        <p:spPr>
          <a:xfrm>
            <a:off x="931068" y="3380184"/>
            <a:ext cx="8586382" cy="327212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3960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E81794-67A8-7B47-82DC-DFF0E565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526" y="950496"/>
            <a:ext cx="9705474" cy="721894"/>
          </a:xfrm>
        </p:spPr>
        <p:txBody>
          <a:bodyPr>
            <a:normAutofit/>
          </a:bodyPr>
          <a:lstStyle/>
          <a:p>
            <a:pPr algn="l"/>
            <a:r>
              <a:rPr lang="en-CL" sz="3600" b="1" dirty="0">
                <a:latin typeface="Chalkboard SE" panose="03050602040202020205" pitchFamily="66" charset="77"/>
              </a:rPr>
              <a:t>Objetivos: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4DD4A1-520F-0D4A-BA07-6CDF700B7F85}"/>
              </a:ext>
            </a:extLst>
          </p:cNvPr>
          <p:cNvSpPr/>
          <p:nvPr/>
        </p:nvSpPr>
        <p:spPr>
          <a:xfrm>
            <a:off x="1052512" y="2142900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B63F0-44F3-9F4A-86F2-04943B23D255}"/>
              </a:ext>
            </a:extLst>
          </p:cNvPr>
          <p:cNvSpPr txBox="1"/>
          <p:nvPr/>
        </p:nvSpPr>
        <p:spPr>
          <a:xfrm>
            <a:off x="2151784" y="2013227"/>
            <a:ext cx="4121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>
              <a:latin typeface="Chalkboard SE" panose="03050602040202020205" pitchFamily="66" charset="77"/>
            </a:endParaRPr>
          </a:p>
          <a:p>
            <a:r>
              <a:rPr lang="en-CL" sz="2800" dirty="0">
                <a:latin typeface="Chalkboard SE" panose="03050602040202020205" pitchFamily="66" charset="77"/>
              </a:rPr>
              <a:t>¿Por qué es importante?</a:t>
            </a:r>
          </a:p>
          <a:p>
            <a:endParaRPr lang="en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B19F4-15D7-0F44-86B4-2FA392F62120}"/>
              </a:ext>
            </a:extLst>
          </p:cNvPr>
          <p:cNvSpPr/>
          <p:nvPr/>
        </p:nvSpPr>
        <p:spPr>
          <a:xfrm>
            <a:off x="2286001" y="3444390"/>
            <a:ext cx="3810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L" dirty="0">
              <a:latin typeface="Chalkboard SE" panose="03050602040202020205" pitchFamily="66" charset="77"/>
            </a:endParaRPr>
          </a:p>
          <a:p>
            <a:r>
              <a:rPr lang="en-CL" sz="2800" dirty="0">
                <a:latin typeface="Chalkboard SE" panose="03050602040202020205" pitchFamily="66" charset="77"/>
              </a:rPr>
              <a:t>Principales comandos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37234-2E2C-9B48-8397-9A0F82AF7F85}"/>
              </a:ext>
            </a:extLst>
          </p:cNvPr>
          <p:cNvSpPr/>
          <p:nvPr/>
        </p:nvSpPr>
        <p:spPr>
          <a:xfrm>
            <a:off x="2302044" y="4769107"/>
            <a:ext cx="46711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L" sz="2800" dirty="0">
              <a:latin typeface="Chalkboard SE" panose="03050602040202020205" pitchFamily="66" charset="77"/>
            </a:endParaRPr>
          </a:p>
          <a:p>
            <a:r>
              <a:rPr lang="en-CL" sz="2800" dirty="0">
                <a:latin typeface="Chalkboard SE" panose="03050602040202020205" pitchFamily="66" charset="77"/>
              </a:rPr>
              <a:t>Live coding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D9E2F-F36D-F148-81A7-0784832862B1}"/>
              </a:ext>
            </a:extLst>
          </p:cNvPr>
          <p:cNvSpPr/>
          <p:nvPr/>
        </p:nvSpPr>
        <p:spPr>
          <a:xfrm>
            <a:off x="1052512" y="3567304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3F817E-08FC-3849-993F-BC60F3716BB4}"/>
              </a:ext>
            </a:extLst>
          </p:cNvPr>
          <p:cNvSpPr/>
          <p:nvPr/>
        </p:nvSpPr>
        <p:spPr>
          <a:xfrm>
            <a:off x="1052511" y="4853555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1929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90A0D-1B82-9847-9AEC-31E889764FCD}"/>
              </a:ext>
            </a:extLst>
          </p:cNvPr>
          <p:cNvSpPr txBox="1"/>
          <p:nvPr/>
        </p:nvSpPr>
        <p:spPr>
          <a:xfrm>
            <a:off x="1202267" y="1998133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3200" dirty="0">
                <a:latin typeface="Chalkboard SE" panose="03050602040202020205" pitchFamily="66" charset="77"/>
              </a:rPr>
              <a:t>Themes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4B79-B5B9-994F-B14D-5B5CED04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01" y="1998133"/>
            <a:ext cx="4398855" cy="43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90A0D-1B82-9847-9AEC-31E889764FCD}"/>
              </a:ext>
            </a:extLst>
          </p:cNvPr>
          <p:cNvSpPr txBox="1"/>
          <p:nvPr/>
        </p:nvSpPr>
        <p:spPr>
          <a:xfrm>
            <a:off x="1202267" y="1998133"/>
            <a:ext cx="187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3200" dirty="0">
                <a:latin typeface="Chalkboard SE" panose="03050602040202020205" pitchFamily="66" charset="77"/>
              </a:rPr>
              <a:t>Themes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4B79-B5B9-994F-B14D-5B5CED04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01" y="1998133"/>
            <a:ext cx="4398855" cy="43137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E384C-EF83-E347-854C-EC769C6BDA83}"/>
              </a:ext>
            </a:extLst>
          </p:cNvPr>
          <p:cNvSpPr/>
          <p:nvPr/>
        </p:nvSpPr>
        <p:spPr>
          <a:xfrm>
            <a:off x="5289176" y="2582908"/>
            <a:ext cx="806824" cy="3405516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B6592-208E-FD43-8568-F9E490DCA12B}"/>
              </a:ext>
            </a:extLst>
          </p:cNvPr>
          <p:cNvSpPr/>
          <p:nvPr/>
        </p:nvSpPr>
        <p:spPr>
          <a:xfrm>
            <a:off x="7782628" y="2583981"/>
            <a:ext cx="1384721" cy="3405516"/>
          </a:xfrm>
          <a:prstGeom prst="rect">
            <a:avLst/>
          </a:prstGeom>
          <a:noFill/>
          <a:ln w="7620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96DA7-F89B-F943-BF26-CA656D71323B}"/>
              </a:ext>
            </a:extLst>
          </p:cNvPr>
          <p:cNvSpPr/>
          <p:nvPr/>
        </p:nvSpPr>
        <p:spPr>
          <a:xfrm>
            <a:off x="1635120" y="3433482"/>
            <a:ext cx="914400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latin typeface="Chalkboard SE" panose="03050602040202020205" pitchFamily="66" charset="77"/>
              </a:rPr>
              <a:t>CLAVE</a:t>
            </a:r>
          </a:p>
        </p:txBody>
      </p:sp>
    </p:spTree>
    <p:extLst>
      <p:ext uri="{BB962C8B-B14F-4D97-AF65-F5344CB8AC3E}">
        <p14:creationId xmlns:p14="http://schemas.microsoft.com/office/powerpoint/2010/main" val="141858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10A2A-EEF6-8243-9F6E-67C4955A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930400"/>
            <a:ext cx="4114800" cy="149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2A2AF-78FF-F64A-A088-8218F7EF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737068" cy="4923412"/>
          </a:xfrm>
          <a:prstGeom prst="rect">
            <a:avLst/>
          </a:prstGeom>
        </p:spPr>
      </p:pic>
      <p:pic>
        <p:nvPicPr>
          <p:cNvPr id="12" name="Picture 11" descr="A picture containing toy, several&#10;&#10;Description automatically generated">
            <a:extLst>
              <a:ext uri="{FF2B5EF4-FFF2-40B4-BE49-F238E27FC236}">
                <a16:creationId xmlns:a16="http://schemas.microsoft.com/office/drawing/2014/main" id="{72234374-1E23-2D4B-A2A9-A6FB90095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24" y="4152394"/>
            <a:ext cx="1183618" cy="19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5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Base de Datos 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0E51328-FF30-FC47-A81B-610C6277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17" y="1690688"/>
            <a:ext cx="6749365" cy="49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49CF-1939-9248-AE4F-61829F0A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377952"/>
            <a:ext cx="9025128" cy="1312736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 : Lego</a:t>
            </a:r>
            <a:endParaRPr lang="en-C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385F9-9066-4E43-8AAF-C1C4FF3EFB53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264E50-A707-0046-9D9F-4CA5CAA1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542"/>
            <a:ext cx="12192000" cy="40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Live coding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  <p:pic>
        <p:nvPicPr>
          <p:cNvPr id="6" name="Content Placeholder 5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E73863F6-58C2-A344-A326-BB492E45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268" y="2727223"/>
            <a:ext cx="3408568" cy="2045140"/>
          </a:xfr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82E24CA-4D83-1649-A682-24C5010E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71" y="1551448"/>
            <a:ext cx="5009678" cy="45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Pregunta al público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  <p:pic>
        <p:nvPicPr>
          <p:cNvPr id="9" name="Content Placeholder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2D0C49F-7413-7B46-A6CC-2BCFFB9D9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619" y="1825625"/>
            <a:ext cx="8596761" cy="43513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7877155-C03B-F64D-808B-E6C0621F9356}"/>
              </a:ext>
            </a:extLst>
          </p:cNvPr>
          <p:cNvSpPr/>
          <p:nvPr/>
        </p:nvSpPr>
        <p:spPr>
          <a:xfrm>
            <a:off x="1966912" y="1964865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F62DB-298B-F54A-9C6A-FD1EFB375166}"/>
              </a:ext>
            </a:extLst>
          </p:cNvPr>
          <p:cNvSpPr/>
          <p:nvPr/>
        </p:nvSpPr>
        <p:spPr>
          <a:xfrm>
            <a:off x="7085207" y="1964865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493F91-975C-7B47-894B-ED479A0A6BD5}"/>
              </a:ext>
            </a:extLst>
          </p:cNvPr>
          <p:cNvSpPr/>
          <p:nvPr/>
        </p:nvSpPr>
        <p:spPr>
          <a:xfrm>
            <a:off x="1961180" y="4070914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5F63DA-9F63-FC4C-830D-8ED1D0318DCD}"/>
              </a:ext>
            </a:extLst>
          </p:cNvPr>
          <p:cNvSpPr/>
          <p:nvPr/>
        </p:nvSpPr>
        <p:spPr>
          <a:xfrm>
            <a:off x="7085207" y="4107389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57733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C5A8-A4C4-9E40-9D61-A022C84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8" y="471488"/>
            <a:ext cx="8996361" cy="1219200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Pregunta al público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C58FE8-F537-1D46-8F3A-ABB8A24A27C0}"/>
              </a:ext>
            </a:extLst>
          </p:cNvPr>
          <p:cNvSpPr/>
          <p:nvPr/>
        </p:nvSpPr>
        <p:spPr>
          <a:xfrm>
            <a:off x="1023937" y="610728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  <p:pic>
        <p:nvPicPr>
          <p:cNvPr id="9" name="Content Placeholder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2D0C49F-7413-7B46-A6CC-2BCFFB9D9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619" y="1825625"/>
            <a:ext cx="8596761" cy="43513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7877155-C03B-F64D-808B-E6C0621F9356}"/>
              </a:ext>
            </a:extLst>
          </p:cNvPr>
          <p:cNvSpPr/>
          <p:nvPr/>
        </p:nvSpPr>
        <p:spPr>
          <a:xfrm>
            <a:off x="1966912" y="1964865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F62DB-298B-F54A-9C6A-FD1EFB375166}"/>
              </a:ext>
            </a:extLst>
          </p:cNvPr>
          <p:cNvSpPr/>
          <p:nvPr/>
        </p:nvSpPr>
        <p:spPr>
          <a:xfrm>
            <a:off x="7085207" y="1964865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493F91-975C-7B47-894B-ED479A0A6BD5}"/>
              </a:ext>
            </a:extLst>
          </p:cNvPr>
          <p:cNvSpPr/>
          <p:nvPr/>
        </p:nvSpPr>
        <p:spPr>
          <a:xfrm>
            <a:off x="1961180" y="4070914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5F63DA-9F63-FC4C-830D-8ED1D0318DCD}"/>
              </a:ext>
            </a:extLst>
          </p:cNvPr>
          <p:cNvSpPr/>
          <p:nvPr/>
        </p:nvSpPr>
        <p:spPr>
          <a:xfrm>
            <a:off x="7085207" y="4107389"/>
            <a:ext cx="640780" cy="643597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7C9FE-0BD3-3241-A80D-0492FB34E780}"/>
              </a:ext>
            </a:extLst>
          </p:cNvPr>
          <p:cNvSpPr/>
          <p:nvPr/>
        </p:nvSpPr>
        <p:spPr>
          <a:xfrm>
            <a:off x="3235569" y="1690688"/>
            <a:ext cx="1631853" cy="3913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inner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72532-C7B4-2746-8C92-C481E63D71D9}"/>
              </a:ext>
            </a:extLst>
          </p:cNvPr>
          <p:cNvSpPr/>
          <p:nvPr/>
        </p:nvSpPr>
        <p:spPr>
          <a:xfrm>
            <a:off x="8116513" y="1690908"/>
            <a:ext cx="1631853" cy="3913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full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5B58D-807D-484D-913B-1B6194A6CAFD}"/>
              </a:ext>
            </a:extLst>
          </p:cNvPr>
          <p:cNvSpPr/>
          <p:nvPr/>
        </p:nvSpPr>
        <p:spPr>
          <a:xfrm>
            <a:off x="8200374" y="3997899"/>
            <a:ext cx="1631853" cy="3913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right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67EEA-E4E3-F245-B31C-D2EA09D725BF}"/>
              </a:ext>
            </a:extLst>
          </p:cNvPr>
          <p:cNvSpPr/>
          <p:nvPr/>
        </p:nvSpPr>
        <p:spPr>
          <a:xfrm>
            <a:off x="3175700" y="4011004"/>
            <a:ext cx="1631853" cy="3913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276783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0B6D-B534-484C-9F90-A2D0D76A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DC3F3-1251-3B46-A8ED-645D4646A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>
                <a:latin typeface="Chalkboard SE Light" panose="03050602040202020205" pitchFamily="66" charset="77"/>
              </a:rPr>
              <a:t>Libro R for Data Science Hadley Wickham: </a:t>
            </a:r>
            <a:r>
              <a:rPr lang="en-US" dirty="0">
                <a:latin typeface="Chalkboard SE Light" panose="03050602040202020205" pitchFamily="66" charset="77"/>
              </a:rPr>
              <a:t>https://r4ds.had.co.nz/tibbles.html</a:t>
            </a:r>
          </a:p>
          <a:p>
            <a:pPr marL="0" indent="0">
              <a:buNone/>
            </a:pPr>
            <a:endParaRPr lang="en-US" dirty="0">
              <a:latin typeface="Chalkboard SE Light" panose="03050602040202020205" pitchFamily="66" charset="77"/>
            </a:endParaRPr>
          </a:p>
          <a:p>
            <a:r>
              <a:rPr lang="en-US" dirty="0" err="1">
                <a:latin typeface="Chalkboard SE Light" panose="03050602040202020205" pitchFamily="66" charset="77"/>
              </a:rPr>
              <a:t>Cursos</a:t>
            </a:r>
            <a:r>
              <a:rPr lang="en-US" dirty="0">
                <a:latin typeface="Chalkboard SE Light" panose="03050602040202020205" pitchFamily="66" charset="77"/>
              </a:rPr>
              <a:t> de </a:t>
            </a:r>
            <a:r>
              <a:rPr lang="en-US" dirty="0" err="1">
                <a:latin typeface="Chalkboard SE Light" panose="03050602040202020205" pitchFamily="66" charset="77"/>
              </a:rPr>
              <a:t>DataCamp</a:t>
            </a:r>
            <a:r>
              <a:rPr lang="en-US" dirty="0">
                <a:latin typeface="Chalkboard SE Light" panose="03050602040202020205" pitchFamily="66" charset="77"/>
              </a:rPr>
              <a:t>:  </a:t>
            </a:r>
            <a:r>
              <a:rPr lang="en-US" dirty="0" err="1">
                <a:latin typeface="Chalkboard SE Light" panose="03050602040202020205" pitchFamily="66" charset="77"/>
              </a:rPr>
              <a:t>www.datacamp.com</a:t>
            </a:r>
            <a:endParaRPr lang="en-US" dirty="0">
              <a:latin typeface="Chalkboard SE Light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166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38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6656047" y="3532951"/>
            <a:ext cx="1234111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213F91D8-91FE-644A-A961-B3D857B4DEEE}"/>
              </a:ext>
            </a:extLst>
          </p:cNvPr>
          <p:cNvSpPr/>
          <p:nvPr/>
        </p:nvSpPr>
        <p:spPr>
          <a:xfrm>
            <a:off x="6656048" y="4650550"/>
            <a:ext cx="1234110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F940D757-0364-E641-9A72-B71508E9E473}"/>
              </a:ext>
            </a:extLst>
          </p:cNvPr>
          <p:cNvSpPr/>
          <p:nvPr/>
        </p:nvSpPr>
        <p:spPr>
          <a:xfrm>
            <a:off x="8141326" y="4634758"/>
            <a:ext cx="1234109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C33AD-45E8-0B4C-ADC7-9F69E0DF31EF}"/>
              </a:ext>
            </a:extLst>
          </p:cNvPr>
          <p:cNvSpPr txBox="1"/>
          <p:nvPr/>
        </p:nvSpPr>
        <p:spPr>
          <a:xfrm>
            <a:off x="6679554" y="4861998"/>
            <a:ext cx="120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deuda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979BE-849B-E846-838E-E16EF920F18D}"/>
              </a:ext>
            </a:extLst>
          </p:cNvPr>
          <p:cNvSpPr txBox="1"/>
          <p:nvPr/>
        </p:nvSpPr>
        <p:spPr>
          <a:xfrm>
            <a:off x="8141326" y="4790740"/>
            <a:ext cx="12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edad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6654064" y="3705913"/>
            <a:ext cx="122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clientes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BABA0-D3C1-2740-B0DF-BC1643EAF7D5}"/>
              </a:ext>
            </a:extLst>
          </p:cNvPr>
          <p:cNvSpPr txBox="1"/>
          <p:nvPr/>
        </p:nvSpPr>
        <p:spPr>
          <a:xfrm>
            <a:off x="5001404" y="4809225"/>
            <a:ext cx="14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dirty="0">
                <a:solidFill>
                  <a:schemeClr val="bg1"/>
                </a:solidFill>
              </a:rPr>
              <a:t>demografica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F07459B7-2F1A-A146-8A78-6C1876A776B7}"/>
              </a:ext>
            </a:extLst>
          </p:cNvPr>
          <p:cNvSpPr/>
          <p:nvPr/>
        </p:nvSpPr>
        <p:spPr>
          <a:xfrm>
            <a:off x="5118688" y="4684495"/>
            <a:ext cx="1234109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ED616-1E66-A74A-A24B-DE42793F96FC}"/>
              </a:ext>
            </a:extLst>
          </p:cNvPr>
          <p:cNvSpPr txBox="1"/>
          <p:nvPr/>
        </p:nvSpPr>
        <p:spPr>
          <a:xfrm>
            <a:off x="5118688" y="4892775"/>
            <a:ext cx="123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000" dirty="0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37B1-FDEC-4040-8BB1-5910FDA24CAF}"/>
              </a:ext>
            </a:extLst>
          </p:cNvPr>
          <p:cNvSpPr txBox="1"/>
          <p:nvPr/>
        </p:nvSpPr>
        <p:spPr>
          <a:xfrm>
            <a:off x="4746522" y="2661640"/>
            <a:ext cx="660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800" dirty="0">
                <a:solidFill>
                  <a:schemeClr val="bg1">
                    <a:lumMod val="50000"/>
                  </a:schemeClr>
                </a:solidFill>
                <a:latin typeface="Chalkboard SE" panose="03050602040202020205" pitchFamily="66" charset="77"/>
              </a:rPr>
              <a:t>¿A qué clientes puedo ofrecerles TC?</a:t>
            </a:r>
          </a:p>
        </p:txBody>
      </p:sp>
    </p:spTree>
    <p:extLst>
      <p:ext uri="{BB962C8B-B14F-4D97-AF65-F5344CB8AC3E}">
        <p14:creationId xmlns:p14="http://schemas.microsoft.com/office/powerpoint/2010/main" val="343439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53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5313062" y="2709936"/>
            <a:ext cx="3915605" cy="2148190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5313062" y="3016251"/>
            <a:ext cx="391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3600" dirty="0">
                <a:solidFill>
                  <a:schemeClr val="bg1"/>
                </a:solidFill>
              </a:rPr>
              <a:t>Clientes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1EE71-4B14-DB4B-B00E-7E3999021E8C}"/>
              </a:ext>
            </a:extLst>
          </p:cNvPr>
          <p:cNvSpPr txBox="1"/>
          <p:nvPr/>
        </p:nvSpPr>
        <p:spPr>
          <a:xfrm>
            <a:off x="5313062" y="3610936"/>
            <a:ext cx="31326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Rut</a:t>
            </a:r>
          </a:p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Nombre</a:t>
            </a:r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03103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53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5313062" y="2709936"/>
            <a:ext cx="3915605" cy="2148190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5313062" y="2964605"/>
            <a:ext cx="391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3600" dirty="0">
                <a:solidFill>
                  <a:schemeClr val="bg1"/>
                </a:solidFill>
              </a:rPr>
              <a:t>Deuda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1EE71-4B14-DB4B-B00E-7E3999021E8C}"/>
              </a:ext>
            </a:extLst>
          </p:cNvPr>
          <p:cNvSpPr txBox="1"/>
          <p:nvPr/>
        </p:nvSpPr>
        <p:spPr>
          <a:xfrm>
            <a:off x="5313062" y="3610936"/>
            <a:ext cx="39156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Rut numérico</a:t>
            </a:r>
          </a:p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Morosidad</a:t>
            </a:r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28409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53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5313062" y="2709936"/>
            <a:ext cx="3915605" cy="2148190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5313062" y="2964605"/>
            <a:ext cx="391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3600" dirty="0">
                <a:solidFill>
                  <a:schemeClr val="bg1"/>
                </a:solidFill>
              </a:rPr>
              <a:t>Edad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1EE71-4B14-DB4B-B00E-7E3999021E8C}"/>
              </a:ext>
            </a:extLst>
          </p:cNvPr>
          <p:cNvSpPr txBox="1"/>
          <p:nvPr/>
        </p:nvSpPr>
        <p:spPr>
          <a:xfrm>
            <a:off x="5313062" y="3610936"/>
            <a:ext cx="42978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Rut</a:t>
            </a:r>
          </a:p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Fecha de nacimiento</a:t>
            </a:r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3069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53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5313062" y="2709936"/>
            <a:ext cx="3915605" cy="2148190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5313062" y="2964605"/>
            <a:ext cx="391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3600" dirty="0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1EE71-4B14-DB4B-B00E-7E3999021E8C}"/>
              </a:ext>
            </a:extLst>
          </p:cNvPr>
          <p:cNvSpPr txBox="1"/>
          <p:nvPr/>
        </p:nvSpPr>
        <p:spPr>
          <a:xfrm>
            <a:off x="5313062" y="3610936"/>
            <a:ext cx="4297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Rutnum</a:t>
            </a:r>
          </a:p>
          <a:p>
            <a:pPr marL="285750" indent="-285750">
              <a:buFontTx/>
              <a:buChar char="-"/>
            </a:pPr>
            <a:r>
              <a:rPr lang="en-CL" sz="2800" dirty="0">
                <a:solidFill>
                  <a:schemeClr val="bg1"/>
                </a:solidFill>
              </a:rPr>
              <a:t>TC, TD, DAP, FFMM, etc.</a:t>
            </a:r>
          </a:p>
          <a:p>
            <a:pPr marL="285750" indent="-285750">
              <a:buFontTx/>
              <a:buChar char="-"/>
            </a:pPr>
            <a:endParaRPr lang="en-C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9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38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FD92C571-421F-8745-BEA8-82658A5AEE5E}"/>
              </a:ext>
            </a:extLst>
          </p:cNvPr>
          <p:cNvSpPr/>
          <p:nvPr/>
        </p:nvSpPr>
        <p:spPr>
          <a:xfrm>
            <a:off x="6656047" y="3532951"/>
            <a:ext cx="1234111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213F91D8-91FE-644A-A961-B3D857B4DEEE}"/>
              </a:ext>
            </a:extLst>
          </p:cNvPr>
          <p:cNvSpPr/>
          <p:nvPr/>
        </p:nvSpPr>
        <p:spPr>
          <a:xfrm>
            <a:off x="6656048" y="4650550"/>
            <a:ext cx="1234110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F940D757-0364-E641-9A72-B71508E9E473}"/>
              </a:ext>
            </a:extLst>
          </p:cNvPr>
          <p:cNvSpPr/>
          <p:nvPr/>
        </p:nvSpPr>
        <p:spPr>
          <a:xfrm>
            <a:off x="8141326" y="4634758"/>
            <a:ext cx="1234109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C33AD-45E8-0B4C-ADC7-9F69E0DF31EF}"/>
              </a:ext>
            </a:extLst>
          </p:cNvPr>
          <p:cNvSpPr txBox="1"/>
          <p:nvPr/>
        </p:nvSpPr>
        <p:spPr>
          <a:xfrm>
            <a:off x="6679554" y="4861998"/>
            <a:ext cx="120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deuda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979BE-849B-E846-838E-E16EF920F18D}"/>
              </a:ext>
            </a:extLst>
          </p:cNvPr>
          <p:cNvSpPr txBox="1"/>
          <p:nvPr/>
        </p:nvSpPr>
        <p:spPr>
          <a:xfrm>
            <a:off x="8141326" y="4790740"/>
            <a:ext cx="12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edad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07F01-D92C-2941-8E7C-5E19BC079FBD}"/>
              </a:ext>
            </a:extLst>
          </p:cNvPr>
          <p:cNvSpPr txBox="1"/>
          <p:nvPr/>
        </p:nvSpPr>
        <p:spPr>
          <a:xfrm>
            <a:off x="6654064" y="3705913"/>
            <a:ext cx="122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400" dirty="0">
                <a:solidFill>
                  <a:schemeClr val="bg1"/>
                </a:solidFill>
              </a:rPr>
              <a:t>clientes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BABA0-D3C1-2740-B0DF-BC1643EAF7D5}"/>
              </a:ext>
            </a:extLst>
          </p:cNvPr>
          <p:cNvSpPr txBox="1"/>
          <p:nvPr/>
        </p:nvSpPr>
        <p:spPr>
          <a:xfrm>
            <a:off x="5001404" y="4809225"/>
            <a:ext cx="14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dirty="0">
                <a:solidFill>
                  <a:schemeClr val="bg1"/>
                </a:solidFill>
              </a:rPr>
              <a:t>demografica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F07459B7-2F1A-A146-8A78-6C1876A776B7}"/>
              </a:ext>
            </a:extLst>
          </p:cNvPr>
          <p:cNvSpPr/>
          <p:nvPr/>
        </p:nvSpPr>
        <p:spPr>
          <a:xfrm>
            <a:off x="5118688" y="4684495"/>
            <a:ext cx="1234109" cy="860899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ED616-1E66-A74A-A24B-DE42793F96FC}"/>
              </a:ext>
            </a:extLst>
          </p:cNvPr>
          <p:cNvSpPr txBox="1"/>
          <p:nvPr/>
        </p:nvSpPr>
        <p:spPr>
          <a:xfrm>
            <a:off x="5118688" y="4892775"/>
            <a:ext cx="123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000" dirty="0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37B1-FDEC-4040-8BB1-5910FDA24CAF}"/>
              </a:ext>
            </a:extLst>
          </p:cNvPr>
          <p:cNvSpPr txBox="1"/>
          <p:nvPr/>
        </p:nvSpPr>
        <p:spPr>
          <a:xfrm>
            <a:off x="4746522" y="2661640"/>
            <a:ext cx="660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800" dirty="0">
                <a:solidFill>
                  <a:schemeClr val="bg1">
                    <a:lumMod val="50000"/>
                  </a:schemeClr>
                </a:solidFill>
                <a:latin typeface="Chalkboard SE" panose="03050602040202020205" pitchFamily="66" charset="77"/>
              </a:rPr>
              <a:t>¿A qué clientes puedo ofrecerles TC?</a:t>
            </a:r>
          </a:p>
        </p:txBody>
      </p:sp>
    </p:spTree>
    <p:extLst>
      <p:ext uri="{BB962C8B-B14F-4D97-AF65-F5344CB8AC3E}">
        <p14:creationId xmlns:p14="http://schemas.microsoft.com/office/powerpoint/2010/main" val="192618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6B0-E7EF-2943-9627-D7BAA0CBA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74" y="365125"/>
            <a:ext cx="9344526" cy="1325563"/>
          </a:xfrm>
        </p:spPr>
        <p:txBody>
          <a:bodyPr/>
          <a:lstStyle/>
          <a:p>
            <a:r>
              <a:rPr lang="en-CL" dirty="0">
                <a:latin typeface="Chalkboard SE" panose="03050602040202020205" pitchFamily="66" charset="77"/>
              </a:rPr>
              <a:t>¿Por qué es importante?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33A646-1079-BB4E-8752-114397E555C7}"/>
              </a:ext>
            </a:extLst>
          </p:cNvPr>
          <p:cNvSpPr/>
          <p:nvPr/>
        </p:nvSpPr>
        <p:spPr>
          <a:xfrm>
            <a:off x="838200" y="557546"/>
            <a:ext cx="942975" cy="940720"/>
          </a:xfrm>
          <a:prstGeom prst="ellipse">
            <a:avLst/>
          </a:prstGeom>
          <a:solidFill>
            <a:srgbClr val="943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2400" b="1" dirty="0"/>
              <a:t>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C4DB90B-3564-1B43-AF8D-2427A46E59E6}"/>
              </a:ext>
            </a:extLst>
          </p:cNvPr>
          <p:cNvSpPr/>
          <p:nvPr/>
        </p:nvSpPr>
        <p:spPr>
          <a:xfrm>
            <a:off x="3494551" y="1690688"/>
            <a:ext cx="8449799" cy="48021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pic>
        <p:nvPicPr>
          <p:cNvPr id="11" name="Content Placeholder 4" descr="A toy figurine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2AFE2BE-EE65-F044-95ED-0EBA57CE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536" y="4266617"/>
            <a:ext cx="2093272" cy="2345653"/>
          </a:xfrm>
          <a:noFill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2EF18B-5F81-514B-8629-D99D0A90976C}"/>
              </a:ext>
            </a:extLst>
          </p:cNvPr>
          <p:cNvSpPr/>
          <p:nvPr/>
        </p:nvSpPr>
        <p:spPr>
          <a:xfrm>
            <a:off x="1913109" y="5166895"/>
            <a:ext cx="228600" cy="2725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ADAA80-E2F4-CD4E-A803-75C9C58DD954}"/>
              </a:ext>
            </a:extLst>
          </p:cNvPr>
          <p:cNvSpPr/>
          <p:nvPr/>
        </p:nvSpPr>
        <p:spPr>
          <a:xfrm>
            <a:off x="2336549" y="4842042"/>
            <a:ext cx="420519" cy="4251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F1A073-C799-E647-BABB-05AE74BD470A}"/>
              </a:ext>
            </a:extLst>
          </p:cNvPr>
          <p:cNvSpPr/>
          <p:nvPr/>
        </p:nvSpPr>
        <p:spPr>
          <a:xfrm>
            <a:off x="2932066" y="4549358"/>
            <a:ext cx="562485" cy="6175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E0815-14E8-5E44-BE2D-892EF947966F}"/>
              </a:ext>
            </a:extLst>
          </p:cNvPr>
          <p:cNvSpPr txBox="1"/>
          <p:nvPr/>
        </p:nvSpPr>
        <p:spPr>
          <a:xfrm>
            <a:off x="5104838" y="3164363"/>
            <a:ext cx="5229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L" sz="2800" b="1" dirty="0">
                <a:solidFill>
                  <a:srgbClr val="7030A0"/>
                </a:solidFill>
                <a:latin typeface="Chalkboard SE" panose="03050602040202020205" pitchFamily="66" charset="77"/>
              </a:rPr>
              <a:t>Clave para cruzar las tablas:</a:t>
            </a:r>
            <a:br>
              <a:rPr lang="en-CL" sz="2800" b="1" dirty="0">
                <a:solidFill>
                  <a:srgbClr val="7030A0"/>
                </a:solidFill>
                <a:latin typeface="Chalkboard SE" panose="03050602040202020205" pitchFamily="66" charset="77"/>
              </a:rPr>
            </a:br>
            <a:br>
              <a:rPr lang="en-CL" sz="2800" b="1" dirty="0">
                <a:solidFill>
                  <a:srgbClr val="7030A0"/>
                </a:solidFill>
                <a:latin typeface="Chalkboard SE" panose="03050602040202020205" pitchFamily="66" charset="77"/>
              </a:rPr>
            </a:br>
            <a:r>
              <a:rPr lang="en-CL" sz="2800" b="1" dirty="0">
                <a:solidFill>
                  <a:srgbClr val="9437FF"/>
                </a:solidFill>
                <a:latin typeface="Chalkboard SE" panose="03050602040202020205" pitchFamily="66" charset="77"/>
              </a:rPr>
              <a:t>RUTNUM</a:t>
            </a:r>
          </a:p>
        </p:txBody>
      </p:sp>
    </p:spTree>
    <p:extLst>
      <p:ext uri="{BB962C8B-B14F-4D97-AF65-F5344CB8AC3E}">
        <p14:creationId xmlns:p14="http://schemas.microsoft.com/office/powerpoint/2010/main" val="238340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506</Words>
  <Application>Microsoft Macintosh PowerPoint</Application>
  <PresentationFormat>Widescreen</PresentationFormat>
  <Paragraphs>138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Chalkboard SE</vt:lpstr>
      <vt:lpstr>Chalkboard SE Light</vt:lpstr>
      <vt:lpstr>Office Theme</vt:lpstr>
      <vt:lpstr>Manejando tablas con R</vt:lpstr>
      <vt:lpstr>PowerPoint Presentation</vt:lpstr>
      <vt:lpstr>¿Por qué es importante?</vt:lpstr>
      <vt:lpstr>¿Por qué es importante?</vt:lpstr>
      <vt:lpstr>¿Por qué es importante?</vt:lpstr>
      <vt:lpstr>¿Por qué es importante?</vt:lpstr>
      <vt:lpstr>¿Por qué es importante?</vt:lpstr>
      <vt:lpstr>¿Por qué es importante?</vt:lpstr>
      <vt:lpstr>¿Por qué es importante?</vt:lpstr>
      <vt:lpstr>Principales Comandos: JOIN</vt:lpstr>
      <vt:lpstr>Principales Comandos: INNER JOIN</vt:lpstr>
      <vt:lpstr>Principales Comandos: RIGHT JOIN</vt:lpstr>
      <vt:lpstr>Principales Comandos: LEFT JOIN</vt:lpstr>
      <vt:lpstr>Principales Comandos: FULL JOIN</vt:lpstr>
      <vt:lpstr>Principales Comandos: DPLYR</vt:lpstr>
      <vt:lpstr>Live coding : Base de Datos </vt:lpstr>
      <vt:lpstr>Live coding : Base de Datos </vt:lpstr>
      <vt:lpstr>Live coding : Base de Datos </vt:lpstr>
      <vt:lpstr>Live coding : Base de Datos </vt:lpstr>
      <vt:lpstr>Live coding : Base de Datos </vt:lpstr>
      <vt:lpstr>Live coding : Base de Datos </vt:lpstr>
      <vt:lpstr>Live coding : Base de Datos </vt:lpstr>
      <vt:lpstr>Live coding : Base de Datos </vt:lpstr>
      <vt:lpstr>Live coding : Lego</vt:lpstr>
      <vt:lpstr>Live coding</vt:lpstr>
      <vt:lpstr>Pregunta al público</vt:lpstr>
      <vt:lpstr>Pregunta al público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Manejando tablas con R</dc:title>
  <dc:creator>Microsoft Office User</dc:creator>
  <cp:lastModifiedBy>Microsoft Office User</cp:lastModifiedBy>
  <cp:revision>43</cp:revision>
  <dcterms:created xsi:type="dcterms:W3CDTF">2021-04-15T03:00:49Z</dcterms:created>
  <dcterms:modified xsi:type="dcterms:W3CDTF">2021-04-17T13:54:07Z</dcterms:modified>
</cp:coreProperties>
</file>